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75" r:id="rId14"/>
    <p:sldId id="267" r:id="rId15"/>
    <p:sldId id="276" r:id="rId16"/>
    <p:sldId id="268" r:id="rId17"/>
    <p:sldId id="277" r:id="rId18"/>
    <p:sldId id="269" r:id="rId19"/>
    <p:sldId id="278" r:id="rId20"/>
    <p:sldId id="270" r:id="rId21"/>
    <p:sldId id="279" r:id="rId22"/>
    <p:sldId id="271" r:id="rId23"/>
    <p:sldId id="280" r:id="rId24"/>
    <p:sldId id="273" r:id="rId25"/>
    <p:sldId id="281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414"/>
    <a:srgbClr val="F01C7C"/>
    <a:srgbClr val="F11B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625F-FA35-460F-9B8E-6767BEEA7B6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162A-931B-4D4E-BF2C-5BE1499E2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625F-FA35-460F-9B8E-6767BEEA7B6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162A-931B-4D4E-BF2C-5BE1499E2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625F-FA35-460F-9B8E-6767BEEA7B6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162A-931B-4D4E-BF2C-5BE1499E2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625F-FA35-460F-9B8E-6767BEEA7B6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162A-931B-4D4E-BF2C-5BE1499E2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625F-FA35-460F-9B8E-6767BEEA7B6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162A-931B-4D4E-BF2C-5BE1499E2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625F-FA35-460F-9B8E-6767BEEA7B6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162A-931B-4D4E-BF2C-5BE1499E2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625F-FA35-460F-9B8E-6767BEEA7B6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162A-931B-4D4E-BF2C-5BE1499E2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625F-FA35-460F-9B8E-6767BEEA7B6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162A-931B-4D4E-BF2C-5BE1499E2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625F-FA35-460F-9B8E-6767BEEA7B6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162A-931B-4D4E-BF2C-5BE1499E2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625F-FA35-460F-9B8E-6767BEEA7B6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162A-931B-4D4E-BF2C-5BE1499E2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0625F-FA35-460F-9B8E-6767BEEA7B6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162A-931B-4D4E-BF2C-5BE1499E2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0625F-FA35-460F-9B8E-6767BEEA7B6A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6162A-931B-4D4E-BF2C-5BE1499E2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kak_uspokoit_giperaktivnogo_rebenk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9046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МБДОУ детский сад «Берёзка»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82414"/>
                </a:solidFill>
              </a:rPr>
              <a:t>Творческий проект: </a:t>
            </a:r>
            <a:br>
              <a:rPr lang="ru-RU" dirty="0" smtClean="0">
                <a:solidFill>
                  <a:srgbClr val="F82414"/>
                </a:solidFill>
              </a:rPr>
            </a:br>
            <a:r>
              <a:rPr lang="ru-RU" dirty="0" smtClean="0">
                <a:solidFill>
                  <a:srgbClr val="F82414"/>
                </a:solidFill>
              </a:rPr>
              <a:t>«Мир на кончиках пальцев»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Подготовила: Жирнова О.Н.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3681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pPr lvl="0"/>
            <a:r>
              <a:rPr lang="ru-RU" dirty="0"/>
              <a:t>Дидактическая игра «Чудесный домик» (авторская игра)</a:t>
            </a:r>
            <a:br>
              <a:rPr lang="ru-RU" dirty="0"/>
            </a:br>
            <a:r>
              <a:rPr lang="ru-RU" dirty="0"/>
              <a:t>Лепка «Покормим курочку»</a:t>
            </a:r>
            <a:br>
              <a:rPr lang="ru-RU" dirty="0"/>
            </a:br>
            <a:r>
              <a:rPr lang="ru-RU" dirty="0"/>
              <a:t>Рисование «Красивые листочки»</a:t>
            </a:r>
            <a:br>
              <a:rPr lang="ru-RU" dirty="0"/>
            </a:br>
            <a:r>
              <a:rPr lang="ru-RU" dirty="0"/>
              <a:t>Рисование «Колобок покатился по лесной дорожке»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467544" y="332656"/>
            <a:ext cx="3168352" cy="2952328"/>
          </a:xfrm>
          <a:prstGeom prst="bevel">
            <a:avLst/>
          </a:prstGeom>
          <a:solidFill>
            <a:srgbClr val="F01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4572000" y="332656"/>
            <a:ext cx="3960440" cy="2808312"/>
          </a:xfrm>
          <a:prstGeom prst="bevel">
            <a:avLst/>
          </a:prstGeom>
          <a:solidFill>
            <a:srgbClr val="F01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67544" y="4077072"/>
            <a:ext cx="3816424" cy="2554584"/>
          </a:xfrm>
          <a:prstGeom prst="bevel">
            <a:avLst/>
          </a:prstGeom>
          <a:solidFill>
            <a:srgbClr val="F01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004048" y="3501008"/>
            <a:ext cx="3744416" cy="2880320"/>
          </a:xfrm>
          <a:prstGeom prst="bevel">
            <a:avLst/>
          </a:prstGeom>
          <a:solidFill>
            <a:srgbClr val="F01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DCIM\102NIKON\DSCN4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2448271" cy="2232247"/>
          </a:xfrm>
          <a:prstGeom prst="rect">
            <a:avLst/>
          </a:prstGeom>
          <a:noFill/>
        </p:spPr>
      </p:pic>
      <p:pic>
        <p:nvPicPr>
          <p:cNvPr id="1027" name="Picture 3" descr="E:\DCIM\102NIKON\DSCN4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365105"/>
            <a:ext cx="3168352" cy="1944216"/>
          </a:xfrm>
          <a:prstGeom prst="rect">
            <a:avLst/>
          </a:prstGeom>
          <a:noFill/>
        </p:spPr>
      </p:pic>
      <p:pic>
        <p:nvPicPr>
          <p:cNvPr id="1028" name="Picture 4" descr="E:\DCIM\102NIKON\DSCN4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1" y="692697"/>
            <a:ext cx="3240359" cy="2088232"/>
          </a:xfrm>
          <a:prstGeom prst="rect">
            <a:avLst/>
          </a:prstGeom>
          <a:noFill/>
        </p:spPr>
      </p:pic>
      <p:pic>
        <p:nvPicPr>
          <p:cNvPr id="1029" name="Picture 5" descr="E:\DCIM\102NIKON\DSCN42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789041"/>
            <a:ext cx="3024335" cy="2232248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img_424819_65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Дидактическая игра «Весёлая гусеница»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Рисование - экспериментирование « Кисточка танцует»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Аппликация «Вот такой у нас цветок»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Лепка – рисование на тесте (экспериментирование) «Картинки на тесте»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img_424819_65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внутренняя память 4"/>
          <p:cNvSpPr/>
          <p:nvPr/>
        </p:nvSpPr>
        <p:spPr>
          <a:xfrm>
            <a:off x="395536" y="188640"/>
            <a:ext cx="3096344" cy="2592288"/>
          </a:xfrm>
          <a:prstGeom prst="flowChartInternal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внутренняя память 5"/>
          <p:cNvSpPr/>
          <p:nvPr/>
        </p:nvSpPr>
        <p:spPr>
          <a:xfrm>
            <a:off x="1547664" y="2708920"/>
            <a:ext cx="3168352" cy="2808312"/>
          </a:xfrm>
          <a:prstGeom prst="flowChartInternal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внутренняя память 6"/>
          <p:cNvSpPr/>
          <p:nvPr/>
        </p:nvSpPr>
        <p:spPr>
          <a:xfrm>
            <a:off x="4211960" y="3573016"/>
            <a:ext cx="4032448" cy="2808312"/>
          </a:xfrm>
          <a:prstGeom prst="flowChartInternal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DCIM\102NIKON\DSCN4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36912"/>
            <a:ext cx="3168351" cy="2952327"/>
          </a:xfrm>
          <a:prstGeom prst="rect">
            <a:avLst/>
          </a:prstGeom>
          <a:noFill/>
        </p:spPr>
      </p:pic>
      <p:pic>
        <p:nvPicPr>
          <p:cNvPr id="2051" name="Picture 3" descr="E:\DCIM\102NIKON\DSCN4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188640"/>
            <a:ext cx="3096343" cy="2592289"/>
          </a:xfrm>
          <a:prstGeom prst="rect">
            <a:avLst/>
          </a:prstGeom>
          <a:noFill/>
        </p:spPr>
      </p:pic>
      <p:pic>
        <p:nvPicPr>
          <p:cNvPr id="2052" name="Рисунок 1" descr="E:\DCIM\102NIKON\DSCN42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501008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4878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FFFF00"/>
                </a:solidFill>
              </a:rPr>
              <a:t>Консультация «Не мешайте расти юному гению!»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Рельефная лепка из пластилина «Виноград»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Рисование ватными палочками «Дождик, чаще, кап – </a:t>
            </a:r>
            <a:r>
              <a:rPr lang="ru-RU" dirty="0" err="1">
                <a:solidFill>
                  <a:srgbClr val="FFFF00"/>
                </a:solidFill>
              </a:rPr>
              <a:t>кап</a:t>
            </a:r>
            <a:r>
              <a:rPr lang="ru-RU" dirty="0">
                <a:solidFill>
                  <a:srgbClr val="FFFF00"/>
                </a:solidFill>
              </a:rPr>
              <a:t> – </a:t>
            </a:r>
            <a:r>
              <a:rPr lang="ru-RU" dirty="0" err="1">
                <a:solidFill>
                  <a:srgbClr val="FFFF00"/>
                </a:solidFill>
              </a:rPr>
              <a:t>кап</a:t>
            </a:r>
            <a:r>
              <a:rPr lang="ru-RU" dirty="0">
                <a:solidFill>
                  <a:srgbClr val="FFFF00"/>
                </a:solidFill>
              </a:rPr>
              <a:t>!»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Аппликация   (коллективная)  «Пушистая тучка»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4878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 flipH="1">
            <a:off x="323528" y="1772816"/>
            <a:ext cx="3240360" cy="40324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860032" y="1916832"/>
            <a:ext cx="3362672" cy="38164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DCIM\102NIKON\DSCN4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700809"/>
            <a:ext cx="3312367" cy="4104455"/>
          </a:xfrm>
          <a:prstGeom prst="rect">
            <a:avLst/>
          </a:prstGeom>
          <a:noFill/>
        </p:spPr>
      </p:pic>
      <p:pic>
        <p:nvPicPr>
          <p:cNvPr id="3075" name="Picture 3" descr="E:\DCIM\102NIKON\DSCN4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1628799"/>
            <a:ext cx="3384375" cy="4104457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belij_tsv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lvl="0"/>
            <a:r>
              <a:rPr lang="ru-RU" dirty="0">
                <a:solidFill>
                  <a:srgbClr val="7030A0"/>
                </a:solidFill>
              </a:rPr>
              <a:t>Лепка (из соленого теста) «Снеговики играют в снежки»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Аппликация (бумажные салфетки) «Снеговик – великан»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belij_tsv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внутренняя память 4"/>
          <p:cNvSpPr/>
          <p:nvPr/>
        </p:nvSpPr>
        <p:spPr>
          <a:xfrm>
            <a:off x="899592" y="1340768"/>
            <a:ext cx="3384376" cy="4104456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внутренняя память 5"/>
          <p:cNvSpPr/>
          <p:nvPr/>
        </p:nvSpPr>
        <p:spPr>
          <a:xfrm>
            <a:off x="4860032" y="1268760"/>
            <a:ext cx="3528392" cy="4104456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Рисунок 1" descr="E:\DCIM\102NIKON\DSCN4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34563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1\Desktop\25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1"/>
            <a:ext cx="3600399" cy="4136678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Дидактическая игра «Найди пару»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Выставка детских работ «Чудеса своими руками»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Лепка «Птенчик в гнездышке»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48680"/>
            <a:ext cx="2354560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E:\DCIM\102NIKON\DSCN4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548681"/>
            <a:ext cx="2376263" cy="30963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31840" y="3933056"/>
            <a:ext cx="2642592" cy="2210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E:\DCIM\102NIKON\DSCN4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861048"/>
            <a:ext cx="2664296" cy="230425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580112" y="620688"/>
            <a:ext cx="2570584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E:\DCIM\102NIKON\DSCN4445.JPG"/>
          <p:cNvPicPr/>
          <p:nvPr/>
        </p:nvPicPr>
        <p:blipFill>
          <a:blip r:embed="rId5" cstate="print"/>
          <a:srcRect l="24881" r="26612"/>
          <a:stretch>
            <a:fillRect/>
          </a:stretch>
        </p:blipFill>
        <p:spPr bwMode="auto">
          <a:xfrm>
            <a:off x="5580112" y="620689"/>
            <a:ext cx="2664296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kid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43808" y="260648"/>
            <a:ext cx="5904656" cy="14904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Гипотеза:</a:t>
            </a:r>
            <a:r>
              <a:rPr lang="ru-RU" sz="4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3059832" y="2060848"/>
            <a:ext cx="5688632" cy="216024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Художественно – творческие способности детей будут эффективно развиваться при условии, если будет разработана система работы с детьми по изобразительной деятельности с использованием разнообразного художественного материала.</a:t>
            </a: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\Desktop\l_ab6bc7d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Дидактическая  игра «Разрезные картинки»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Рисование «Травка для коровы»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Лепка рельефная «Вот какая ёлочка!»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l_ab6bc7d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"/>
            <a:ext cx="9396536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6672"/>
            <a:ext cx="2426568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3501008"/>
            <a:ext cx="3168352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476672"/>
            <a:ext cx="2376264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DCIM\102NIKON\DSCN4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2448272" cy="3168352"/>
          </a:xfrm>
          <a:prstGeom prst="rect">
            <a:avLst/>
          </a:prstGeom>
          <a:noFill/>
        </p:spPr>
      </p:pic>
      <p:pic>
        <p:nvPicPr>
          <p:cNvPr id="2051" name="Picture 3" descr="E:\DCIM\102NIKON\DSCN4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2"/>
            <a:ext cx="2376264" cy="2952328"/>
          </a:xfrm>
          <a:prstGeom prst="rect">
            <a:avLst/>
          </a:prstGeom>
          <a:noFill/>
        </p:spPr>
      </p:pic>
      <p:pic>
        <p:nvPicPr>
          <p:cNvPr id="2052" name="Picture 4" descr="E:\DCIM\102NIKON\DSCN44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501008"/>
            <a:ext cx="3312368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esktop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rgbClr val="FFFF00"/>
                </a:solidFill>
              </a:rPr>
              <a:t>Лепка «Пятнышки для божьей коровки»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Рисование (цветные карандаши) «Вот ёжик – ни головы, ни ножек!»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 Дидактическая игра «Разноцветные прищепки»                                                                                                               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   Конструктивная игра «Разноцветный городок»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48680"/>
            <a:ext cx="2426568" cy="199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789040"/>
            <a:ext cx="2426568" cy="2210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548680"/>
            <a:ext cx="259228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3717032"/>
            <a:ext cx="2808312" cy="199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DCIM\102NIKON\DSCN4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2448272" cy="2016224"/>
          </a:xfrm>
          <a:prstGeom prst="rect">
            <a:avLst/>
          </a:prstGeom>
          <a:noFill/>
        </p:spPr>
      </p:pic>
      <p:pic>
        <p:nvPicPr>
          <p:cNvPr id="3075" name="Picture 3" descr="E:\DCIM\102NIKON\DSCN4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2664296" cy="2592288"/>
          </a:xfrm>
          <a:prstGeom prst="rect">
            <a:avLst/>
          </a:prstGeom>
          <a:noFill/>
        </p:spPr>
      </p:pic>
      <p:pic>
        <p:nvPicPr>
          <p:cNvPr id="3076" name="Picture 4" descr="E:\DCIM\102NIKON\DSCN45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76672"/>
            <a:ext cx="2808312" cy="2160240"/>
          </a:xfrm>
          <a:prstGeom prst="rect">
            <a:avLst/>
          </a:prstGeom>
          <a:noFill/>
        </p:spPr>
      </p:pic>
      <p:pic>
        <p:nvPicPr>
          <p:cNvPr id="3077" name="Picture 5" descr="E:\DCIM\102NIKON\DSCN45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717032"/>
            <a:ext cx="3096344" cy="2736304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НОД по художественному творчеству «Солнышко» </a:t>
            </a:r>
            <a:br>
              <a:rPr lang="ru-RU" dirty="0"/>
            </a:br>
            <a:r>
              <a:rPr lang="ru-RU" dirty="0"/>
              <a:t>Аппликация из фантиков « Лоскутное одеяло»</a:t>
            </a:r>
            <a:br>
              <a:rPr lang="ru-RU" dirty="0"/>
            </a:br>
            <a:r>
              <a:rPr lang="ru-RU" dirty="0"/>
              <a:t>Презентация для родителей «Наши успехи»</a:t>
            </a:r>
            <a:br>
              <a:rPr lang="ru-RU" dirty="0"/>
            </a:br>
            <a:r>
              <a:rPr lang="ru-RU" dirty="0"/>
              <a:t>Лепка (контейнеры от яиц)  «Цыплята»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48680"/>
            <a:ext cx="374441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501008"/>
            <a:ext cx="374441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620688"/>
            <a:ext cx="345638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3573016"/>
            <a:ext cx="3384376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E:\DCIM\103NIKON\DSCN4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3816424" cy="3024336"/>
          </a:xfrm>
          <a:prstGeom prst="rect">
            <a:avLst/>
          </a:prstGeom>
          <a:noFill/>
        </p:spPr>
      </p:pic>
      <p:pic>
        <p:nvPicPr>
          <p:cNvPr id="4099" name="Picture 3" descr="E:\DCIM\103NIKON\DSCN4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429000"/>
            <a:ext cx="3456384" cy="3096344"/>
          </a:xfrm>
          <a:prstGeom prst="rect">
            <a:avLst/>
          </a:prstGeom>
          <a:noFill/>
        </p:spPr>
      </p:pic>
      <p:pic>
        <p:nvPicPr>
          <p:cNvPr id="4100" name="Picture 4" descr="E:\DCIM\103NIKON\DSCN4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48680"/>
            <a:ext cx="3456384" cy="2592288"/>
          </a:xfrm>
          <a:prstGeom prst="rect">
            <a:avLst/>
          </a:prstGeom>
          <a:noFill/>
        </p:spPr>
      </p:pic>
      <p:pic>
        <p:nvPicPr>
          <p:cNvPr id="4101" name="Picture 5" descr="E:\DCIM\102NIKON\DSCN42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48681"/>
            <a:ext cx="3888431" cy="2592287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1\Desktop\kak_uspokoit_giperaktivnogo_rebenka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49080"/>
            <a:ext cx="8229600" cy="237626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547664" y="332656"/>
            <a:ext cx="5472608" cy="123672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Andale Sans UI"/>
                <a:cs typeface="Times New Roman" pitchFamily="18" charset="0"/>
              </a:rPr>
              <a:t>Цель проекта: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1691680" y="2708920"/>
            <a:ext cx="5760640" cy="374441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акрепление </a:t>
            </a:r>
            <a:r>
              <a:rPr lang="ru-RU" b="1" dirty="0">
                <a:solidFill>
                  <a:schemeClr val="tx1"/>
                </a:solidFill>
              </a:rPr>
              <a:t>цветовой палитры и развитие  творческих способностей детей через художественное творчество: нетрадиционные техники рисования, аппликации, лепки.</a:t>
            </a: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4e9a458c4df878b0926151b79ee6c997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7030A0"/>
                </a:solidFill>
              </a:rPr>
              <a:t>* </a:t>
            </a:r>
            <a:r>
              <a:rPr lang="ru-RU" sz="1800" b="1" dirty="0">
                <a:solidFill>
                  <a:srgbClr val="7030A0"/>
                </a:solidFill>
              </a:rPr>
              <a:t>Закрепление всех цветов и умение находить предметы заданного цвета вокруг себя.</a:t>
            </a:r>
            <a:br>
              <a:rPr lang="ru-RU" sz="1800" b="1" dirty="0">
                <a:solidFill>
                  <a:srgbClr val="7030A0"/>
                </a:solidFill>
              </a:rPr>
            </a:br>
            <a:r>
              <a:rPr lang="ru-RU" sz="1800" b="1" dirty="0">
                <a:solidFill>
                  <a:srgbClr val="7030A0"/>
                </a:solidFill>
              </a:rPr>
              <a:t>* Показать детям разнообразие пластических материалов(пластилин, соленое тесто).</a:t>
            </a:r>
            <a:br>
              <a:rPr lang="ru-RU" sz="1800" b="1" dirty="0">
                <a:solidFill>
                  <a:srgbClr val="7030A0"/>
                </a:solidFill>
              </a:rPr>
            </a:br>
            <a:r>
              <a:rPr lang="ru-RU" sz="1800" b="1" dirty="0">
                <a:solidFill>
                  <a:srgbClr val="7030A0"/>
                </a:solidFill>
              </a:rPr>
              <a:t>*Учить детей правильно держать карандаш, кисточку и оставлять «следы» на бумаге.</a:t>
            </a:r>
            <a:br>
              <a:rPr lang="ru-RU" sz="1800" b="1" dirty="0">
                <a:solidFill>
                  <a:srgbClr val="7030A0"/>
                </a:solidFill>
              </a:rPr>
            </a:br>
            <a:r>
              <a:rPr lang="ru-RU" sz="1800" b="1" dirty="0">
                <a:solidFill>
                  <a:srgbClr val="7030A0"/>
                </a:solidFill>
              </a:rPr>
              <a:t>* Знакомить детей с бумагой ,как художественным материалом.</a:t>
            </a:r>
            <a:br>
              <a:rPr lang="ru-RU" sz="1800" b="1" dirty="0">
                <a:solidFill>
                  <a:srgbClr val="7030A0"/>
                </a:solidFill>
              </a:rPr>
            </a:br>
            <a:r>
              <a:rPr lang="ru-RU" sz="1800" b="1" dirty="0">
                <a:solidFill>
                  <a:srgbClr val="7030A0"/>
                </a:solidFill>
              </a:rPr>
              <a:t>* Учить создавать из кусочков рваной и комков мятой бумаги выразительные образы.</a:t>
            </a:r>
            <a:br>
              <a:rPr lang="ru-RU" sz="1800" b="1" dirty="0">
                <a:solidFill>
                  <a:srgbClr val="7030A0"/>
                </a:solidFill>
              </a:rPr>
            </a:br>
            <a:r>
              <a:rPr lang="ru-RU" sz="1800" b="1" dirty="0">
                <a:solidFill>
                  <a:srgbClr val="7030A0"/>
                </a:solidFill>
              </a:rPr>
              <a:t>*Вызывать у детей интерес к сотворчеству с воспитателем и другими детьми при создании коллективных композиции.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467544" y="0"/>
            <a:ext cx="4608512" cy="1679104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Andale Sans UI"/>
                <a:cs typeface="Times New Roman" pitchFamily="18" charset="0"/>
              </a:rPr>
              <a:t>Задачи проекта: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kid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FF0000"/>
                </a:solidFill>
              </a:rPr>
              <a:t>Предполагаемый результат: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rgbClr val="002060"/>
                </a:solidFill>
              </a:rPr>
              <a:t>*Проект </a:t>
            </a:r>
            <a:r>
              <a:rPr lang="ru-RU" sz="2800" dirty="0">
                <a:solidFill>
                  <a:srgbClr val="002060"/>
                </a:solidFill>
              </a:rPr>
              <a:t>научит детей использовать в изобразительной деятельности нетрадиционные способы рисования и аппликации.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rgbClr val="C00000"/>
                </a:solidFill>
              </a:rPr>
              <a:t>*Поможет </a:t>
            </a:r>
            <a:r>
              <a:rPr lang="ru-RU" sz="2800" dirty="0">
                <a:solidFill>
                  <a:srgbClr val="C00000"/>
                </a:solidFill>
              </a:rPr>
              <a:t>развить у детей творческое воображение и эмоциональную отзывчивость.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rgbClr val="0070C0"/>
                </a:solidFill>
              </a:rPr>
              <a:t>*Сформирует </a:t>
            </a:r>
            <a:r>
              <a:rPr lang="ru-RU" sz="2800" dirty="0">
                <a:solidFill>
                  <a:srgbClr val="0070C0"/>
                </a:solidFill>
              </a:rPr>
              <a:t>практические навыки работы с бумагой, цветом. Дети бережно будут относятся к цветам, смогут назвать и различать цвета.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b="1" dirty="0"/>
              <a:t>Формы работы с детьми: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*Дидактические </a:t>
            </a:r>
            <a:r>
              <a:rPr lang="ru-RU" dirty="0"/>
              <a:t>игры</a:t>
            </a:r>
            <a:br>
              <a:rPr lang="ru-RU" dirty="0"/>
            </a:br>
            <a:r>
              <a:rPr lang="ru-RU" dirty="0" smtClean="0"/>
              <a:t>*Занятия </a:t>
            </a:r>
            <a:r>
              <a:rPr lang="ru-RU" dirty="0"/>
              <a:t>(НОД)</a:t>
            </a:r>
            <a:br>
              <a:rPr lang="ru-RU" dirty="0"/>
            </a:br>
            <a:r>
              <a:rPr lang="ru-RU" dirty="0" smtClean="0"/>
              <a:t>*Экспериментирование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*Знакомство </a:t>
            </a:r>
            <a:r>
              <a:rPr lang="ru-RU" dirty="0"/>
              <a:t>с иллюстративным материалом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4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Объявление о реализации проекта «Мир на кончиках пальцев».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Октябрь -   желтый цвет.</a:t>
            </a:r>
            <a:br>
              <a:rPr lang="ru-RU" dirty="0"/>
            </a:br>
            <a:r>
              <a:rPr lang="ru-RU" dirty="0"/>
              <a:t>Ноябрь – красный  цвет.</a:t>
            </a:r>
            <a:br>
              <a:rPr lang="ru-RU" dirty="0"/>
            </a:br>
            <a:r>
              <a:rPr lang="ru-RU" dirty="0"/>
              <a:t>Декабрь – синий  цвет.</a:t>
            </a:r>
            <a:br>
              <a:rPr lang="ru-RU" dirty="0"/>
            </a:br>
            <a:r>
              <a:rPr lang="ru-RU" dirty="0"/>
              <a:t>Январь –  белый цвет.</a:t>
            </a:r>
            <a:br>
              <a:rPr lang="ru-RU" dirty="0"/>
            </a:br>
            <a:r>
              <a:rPr lang="ru-RU" dirty="0"/>
              <a:t>Февраль –коричневый  цвет.</a:t>
            </a:r>
            <a:br>
              <a:rPr lang="ru-RU" dirty="0"/>
            </a:br>
            <a:r>
              <a:rPr lang="ru-RU" dirty="0"/>
              <a:t>Март – зеленый  цвет.</a:t>
            </a:r>
            <a:br>
              <a:rPr lang="ru-RU" dirty="0"/>
            </a:br>
            <a:r>
              <a:rPr lang="ru-RU" dirty="0"/>
              <a:t>Апрель – черный цвет.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i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323528" y="2636912"/>
            <a:ext cx="4392488" cy="2808312"/>
          </a:xfrm>
          <a:prstGeom prst="flowChartExtract">
            <a:avLst/>
          </a:prstGeom>
          <a:solidFill>
            <a:srgbClr val="F824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</a:rPr>
              <a:t>.Подготовительный этап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объединение 5"/>
          <p:cNvSpPr/>
          <p:nvPr/>
        </p:nvSpPr>
        <p:spPr>
          <a:xfrm>
            <a:off x="4788024" y="2708920"/>
            <a:ext cx="3960440" cy="2880320"/>
          </a:xfrm>
          <a:prstGeom prst="flowChartMerge">
            <a:avLst/>
          </a:prstGeom>
          <a:solidFill>
            <a:srgbClr val="F11B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2. Основной этап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2195736" y="260648"/>
            <a:ext cx="4680520" cy="159676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Этапы работы над проектом: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11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Подготовительный этап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Определение темы проекта.</a:t>
            </a:r>
            <a:br>
              <a:rPr lang="ru-RU" dirty="0"/>
            </a:br>
            <a:r>
              <a:rPr lang="ru-RU" dirty="0"/>
              <a:t>Формулировка цели и определение задач.</a:t>
            </a:r>
            <a:br>
              <a:rPr lang="ru-RU" dirty="0"/>
            </a:br>
            <a:r>
              <a:rPr lang="ru-RU" dirty="0"/>
              <a:t>Подбор материалов по теме проекта.</a:t>
            </a:r>
            <a:br>
              <a:rPr lang="ru-RU" dirty="0"/>
            </a:br>
            <a:r>
              <a:rPr lang="ru-RU" dirty="0"/>
              <a:t>Составление плана основного этапа проекта.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151</Words>
  <Application>Microsoft Office PowerPoint</Application>
  <PresentationFormat>Экран (4:3)</PresentationFormat>
  <Paragraphs>23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МБДОУ детский сад «Берёзка»  Творческий проект:  «Мир на кончиках пальцев»     Подготовила: Жирнова О.Н.</vt:lpstr>
      <vt:lpstr>Слайд 2</vt:lpstr>
      <vt:lpstr>Слайд 3</vt:lpstr>
      <vt:lpstr>   * Закрепление всех цветов и умение находить предметы заданного цвета вокруг себя. * Показать детям разнообразие пластических материалов(пластилин, соленое тесто). *Учить детей правильно держать карандаш, кисточку и оставлять «следы» на бумаге. * Знакомить детей с бумагой ,как художественным материалом. * Учить создавать из кусочков рваной и комков мятой бумаги выразительные образы. *Вызывать у детей интерес к сотворчеству с воспитателем и другими детьми при создании коллективных композиции. </vt:lpstr>
      <vt:lpstr>Предполагаемый результат: *Проект научит детей использовать в изобразительной деятельности нетрадиционные способы рисования и аппликации. *Поможет развить у детей творческое воображение и эмоциональную отзывчивость. *Сформирует практические навыки работы с бумагой, цветом. Дети бережно будут относятся к цветам, смогут назвать и различать цвета. </vt:lpstr>
      <vt:lpstr>Формы работы с детьми: *Дидактические игры *Занятия (НОД) *Экспериментирование *Знакомство с иллюстративным материалом </vt:lpstr>
      <vt:lpstr>Объявление о реализации проекта «Мир на кончиках пальцев». Октябрь -   желтый цвет. Ноябрь – красный  цвет. Декабрь – синий  цвет. Январь –  белый цвет. Февраль –коричневый  цвет. Март – зеленый  цвет. Апрель – черный цвет. </vt:lpstr>
      <vt:lpstr>Слайд 8</vt:lpstr>
      <vt:lpstr>Подготовительный этап   Определение темы проекта. Формулировка цели и определение задач. Подбор материалов по теме проекта. Составление плана основного этапа проекта. </vt:lpstr>
      <vt:lpstr>Дидактическая игра «Чудесный домик» (авторская игра) Лепка «Покормим курочку» Рисование «Красивые листочки» Рисование «Колобок покатился по лесной дорожке» </vt:lpstr>
      <vt:lpstr>Слайд 11</vt:lpstr>
      <vt:lpstr>Дидактическая игра «Весёлая гусеница» Рисование - экспериментирование « Кисточка танцует» Аппликация «Вот такой у нас цветок» Лепка – рисование на тесте (экспериментирование) «Картинки на тесте» </vt:lpstr>
      <vt:lpstr>Слайд 13</vt:lpstr>
      <vt:lpstr>  Консультация «Не мешайте расти юному гению!» Рельефная лепка из пластилина «Виноград» Рисование ватными палочками «Дождик, чаще, кап – кап – кап!» Аппликация   (коллективная)  «Пушистая тучка» </vt:lpstr>
      <vt:lpstr>Слайд 15</vt:lpstr>
      <vt:lpstr>Лепка (из соленого теста) «Снеговики играют в снежки» Аппликация (бумажные салфетки) «Снеговик – великан» </vt:lpstr>
      <vt:lpstr>Слайд 17</vt:lpstr>
      <vt:lpstr>Дидактическая игра «Найди пару» Выставка детских работ «Чудеса своими руками» Лепка «Птенчик в гнездышке» </vt:lpstr>
      <vt:lpstr>Слайд 19</vt:lpstr>
      <vt:lpstr>Дидактическая  игра «Разрезные картинки» Рисование «Травка для коровы» Лепка рельефная «Вот какая ёлочка!» </vt:lpstr>
      <vt:lpstr>Слайд 21</vt:lpstr>
      <vt:lpstr>Лепка «Пятнышки для божьей коровки» Рисование (цветные карандаши) «Вот ёжик – ни головы, ни ножек!»  Дидактическая игра «Разноцветные прищепки»                                                                                                                    Конструктивная игра «Разноцветный городок»                              </vt:lpstr>
      <vt:lpstr>Слайд 23</vt:lpstr>
      <vt:lpstr>НОД по художественному творчеству «Солнышко»  Аппликация из фантиков « Лоскутное одеяло» Презентация для родителей «Наши успехи» Лепка (контейнеры от яиц)  «Цыплята» </vt:lpstr>
      <vt:lpstr>Слайд 25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«Берёзка» Творческого проекта  «Мир на кончиках пальцев»  Подготовила: Жирнова Ольга Николаевна</dc:title>
  <dc:creator>1</dc:creator>
  <cp:lastModifiedBy>1</cp:lastModifiedBy>
  <cp:revision>17</cp:revision>
  <dcterms:created xsi:type="dcterms:W3CDTF">2016-05-23T19:17:12Z</dcterms:created>
  <dcterms:modified xsi:type="dcterms:W3CDTF">2016-05-24T07:05:48Z</dcterms:modified>
</cp:coreProperties>
</file>